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Wise%20Owl\Answers\VBA%20Merge%20PowerPoint%20Presentations\Eg01%20Recap%20Completed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Wise%20Owl\Answers\VBA%20Merge%20PowerPoint%20Presentations\Eg01%20Recap%20Completed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rgbClr val="F1841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Films2017!$D$2</c:f>
              <c:strCache>
                <c:ptCount val="1"/>
                <c:pt idx="0">
                  <c:v>Run time</c:v>
                </c:pt>
              </c:strCache>
            </c:strRef>
          </c:tx>
          <c:spPr>
            <a:solidFill>
              <a:srgbClr val="F1841F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Films2017!$B$3:$B$12</c:f>
              <c:strCache>
                <c:ptCount val="10"/>
                <c:pt idx="0">
                  <c:v>Star Wars: The Last Jedi</c:v>
                </c:pt>
                <c:pt idx="1">
                  <c:v>Beauty and the Beast</c:v>
                </c:pt>
                <c:pt idx="2">
                  <c:v>The Fate of the Furious</c:v>
                </c:pt>
                <c:pt idx="3">
                  <c:v>Despicable Me 3</c:v>
                </c:pt>
                <c:pt idx="4">
                  <c:v>Jumanji: Welcome to the Jungle</c:v>
                </c:pt>
                <c:pt idx="5">
                  <c:v>Spider-Man: Homecoming</c:v>
                </c:pt>
                <c:pt idx="6">
                  <c:v>Wolf Warrior 2</c:v>
                </c:pt>
                <c:pt idx="7">
                  <c:v>Guardians of the Galaxy Vol. 2</c:v>
                </c:pt>
                <c:pt idx="8">
                  <c:v>Thor: Ragnarok</c:v>
                </c:pt>
                <c:pt idx="9">
                  <c:v>Wonder Woman</c:v>
                </c:pt>
              </c:strCache>
            </c:strRef>
          </c:cat>
          <c:val>
            <c:numRef>
              <c:f>Films2017!$D$3:$D$12</c:f>
              <c:numCache>
                <c:formatCode>General</c:formatCode>
                <c:ptCount val="10"/>
                <c:pt idx="0">
                  <c:v>152</c:v>
                </c:pt>
                <c:pt idx="1">
                  <c:v>129</c:v>
                </c:pt>
                <c:pt idx="2">
                  <c:v>136</c:v>
                </c:pt>
                <c:pt idx="3">
                  <c:v>89</c:v>
                </c:pt>
                <c:pt idx="4">
                  <c:v>119</c:v>
                </c:pt>
                <c:pt idx="5">
                  <c:v>133</c:v>
                </c:pt>
                <c:pt idx="6">
                  <c:v>121</c:v>
                </c:pt>
                <c:pt idx="7">
                  <c:v>137</c:v>
                </c:pt>
                <c:pt idx="8">
                  <c:v>130</c:v>
                </c:pt>
                <c:pt idx="9">
                  <c:v>141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0A-4778-A997-5B3472F8FE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69208816"/>
        <c:axId val="469213736"/>
      </c:barChart>
      <c:catAx>
        <c:axId val="469208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9213736"/>
        <c:crosses val="autoZero"/>
        <c:auto val="1"/>
        <c:lblAlgn val="ctr"/>
        <c:lblOffset val="100"/>
        <c:noMultiLvlLbl val="0"/>
      </c:catAx>
      <c:valAx>
        <c:axId val="469213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9208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rgbClr val="F1841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Films2017!$F$2</c:f>
              <c:strCache>
                <c:ptCount val="1"/>
                <c:pt idx="0">
                  <c:v>Worldwide gross</c:v>
                </c:pt>
              </c:strCache>
            </c:strRef>
          </c:tx>
          <c:spPr>
            <a:solidFill>
              <a:srgbClr val="F1841F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Films2017!$B$3:$B$12</c:f>
              <c:strCache>
                <c:ptCount val="10"/>
                <c:pt idx="0">
                  <c:v>Star Wars: The Last Jedi</c:v>
                </c:pt>
                <c:pt idx="1">
                  <c:v>Beauty and the Beast</c:v>
                </c:pt>
                <c:pt idx="2">
                  <c:v>The Fate of the Furious</c:v>
                </c:pt>
                <c:pt idx="3">
                  <c:v>Despicable Me 3</c:v>
                </c:pt>
                <c:pt idx="4">
                  <c:v>Jumanji: Welcome to the Jungle</c:v>
                </c:pt>
                <c:pt idx="5">
                  <c:v>Spider-Man: Homecoming</c:v>
                </c:pt>
                <c:pt idx="6">
                  <c:v>Wolf Warrior 2</c:v>
                </c:pt>
                <c:pt idx="7">
                  <c:v>Guardians of the Galaxy Vol. 2</c:v>
                </c:pt>
                <c:pt idx="8">
                  <c:v>Thor: Ragnarok</c:v>
                </c:pt>
                <c:pt idx="9">
                  <c:v>Wonder Woman</c:v>
                </c:pt>
              </c:strCache>
            </c:strRef>
          </c:cat>
          <c:val>
            <c:numRef>
              <c:f>Films2017!$F$3:$F$12</c:f>
              <c:numCache>
                <c:formatCode>_-[$$-409]* #,##0_ ;_-[$$-409]* \-#,##0\ ;_-[$$-409]* "-"??_ ;_-@_ </c:formatCode>
                <c:ptCount val="10"/>
                <c:pt idx="0">
                  <c:v>1332539889</c:v>
                </c:pt>
                <c:pt idx="1">
                  <c:v>1263521126</c:v>
                </c:pt>
                <c:pt idx="2">
                  <c:v>1236005118</c:v>
                </c:pt>
                <c:pt idx="3">
                  <c:v>1034799409</c:v>
                </c:pt>
                <c:pt idx="4">
                  <c:v>962077546</c:v>
                </c:pt>
                <c:pt idx="5">
                  <c:v>880166924</c:v>
                </c:pt>
                <c:pt idx="6">
                  <c:v>870325439</c:v>
                </c:pt>
                <c:pt idx="7">
                  <c:v>863756051</c:v>
                </c:pt>
                <c:pt idx="8">
                  <c:v>853983911</c:v>
                </c:pt>
                <c:pt idx="9">
                  <c:v>822303505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50-4779-9CC6-EA146FB2B2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616750936"/>
        <c:axId val="616748312"/>
      </c:barChart>
      <c:catAx>
        <c:axId val="616750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6748312"/>
        <c:crosses val="autoZero"/>
        <c:auto val="1"/>
        <c:lblAlgn val="ctr"/>
        <c:lblOffset val="100"/>
        <c:noMultiLvlLbl val="0"/>
      </c:catAx>
      <c:valAx>
        <c:axId val="616748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\$#,##0,,&quot;m&quot;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6750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0E1AB-8EAB-4518-A435-5A2946D561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7ED570-E22A-415A-BA79-8A390ED9F4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7C1348-E129-43F0-AE04-4723F0076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CA60-42B8-4F36-87A9-35B9541179F6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B68CC7-F03C-45A5-8F91-AC5D056C9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13C1B6-07B5-4DE2-9DAB-DCFC09B53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B96F-F7DE-46E5-A0E1-53993DD94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936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E41EA-3FC0-4BC6-A121-B8955666E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CBB6B3-DEC3-4146-A051-5672128B8D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66D19-592A-45DF-8D69-EEF59D21C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CA60-42B8-4F36-87A9-35B9541179F6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B96C04-E34A-4BC6-9107-104EB7D6D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6CBA88-5069-4F4B-99AA-B61E83038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B96F-F7DE-46E5-A0E1-53993DD94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382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666D38-1914-4296-88E6-A1796B25AC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720D00-A832-47F0-80A1-ED27BDDBEB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47C349-9CDA-4645-B0F5-139E85C00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CA60-42B8-4F36-87A9-35B9541179F6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55DACC-D265-452C-9FF0-1DC8776B1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9E86F9-8AF3-41D7-AE0D-3DCDD5812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B96F-F7DE-46E5-A0E1-53993DD94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4790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148F9-4422-42EA-98F8-D4E96C4D5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48FF28-DDD7-41E7-BFFE-1E4CD676F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E9B9D0-EADC-442F-8B7D-481A75C76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CA60-42B8-4F36-87A9-35B9541179F6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B01D9-3F68-4F94-9D24-62B4B6FCE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11EAE9-18D3-490C-9A38-FBD63F657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B96F-F7DE-46E5-A0E1-53993DD94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3747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3D982-6ED1-4F9D-88AD-7690F6693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CBFD0A-9F71-455D-A6F0-E458CDD88B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67FF64-056B-49E7-9486-B1B1BEFD4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CA60-42B8-4F36-87A9-35B9541179F6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F5320-E423-4D7F-8B92-8C7F214FC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06C2FB-420E-4840-85A2-7BC1C1B0A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B96F-F7DE-46E5-A0E1-53993DD94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302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0BF3D-209E-46D1-887E-362E63314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25E7D-457C-420B-88F1-6B74E1DB0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70A2F6-75C8-4E59-B4CA-A0279910C4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C3B4D7-27EB-4FD7-9E94-0B229F4EE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CA60-42B8-4F36-87A9-35B9541179F6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7DB9A8-615B-4665-9C4D-7AF0EF9C7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BB8C04-6773-425D-8589-1D1F445F0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B96F-F7DE-46E5-A0E1-53993DD94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280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752D6-374C-4CE2-BD75-B9D3DFBA2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D72574-3575-440A-B7F4-09008B1C1D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6770B6-5863-4C9B-97B6-FE149A30AA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36BCAE-C5DB-4D06-919D-EEF6650512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815CE5-8BD2-4FBB-A90A-56E3AA1291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8F99D1-2A04-4CA0-96AE-B0C65CBC9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CA60-42B8-4F36-87A9-35B9541179F6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9564FD-7BCF-4AA7-9F26-289C49CDD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D5DDECB-0943-48B4-91AB-C2009F5D4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B96F-F7DE-46E5-A0E1-53993DD94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6148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273DC-A1CA-4364-9BF1-A3AF8592E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46D854-A86A-4E94-B65B-62D0F8BD7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CA60-42B8-4F36-87A9-35B9541179F6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E92990-0930-435F-AF6C-E37E2D35C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68B224-4C4D-42B3-9E84-BAC3665F3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B96F-F7DE-46E5-A0E1-53993DD94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834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E5EA8E-1484-4A42-B5EE-59265B14D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CA60-42B8-4F36-87A9-35B9541179F6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F1379C-4E33-474A-AD5E-2A0FE9486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7F54CC-0707-4155-9B19-C03CC3E61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B96F-F7DE-46E5-A0E1-53993DD94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2188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75966-8EB4-4E28-9E20-12AD96341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4AF55-80EC-4923-9310-58BDDD299C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D8C630-B2BF-451D-B1E9-2AFEF6AA6E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A86402-1298-45EC-B95C-86110713D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CA60-42B8-4F36-87A9-35B9541179F6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EA61D2-89E0-4A9F-A657-CAEDC3619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B7A727-F589-4BC4-A44C-60A8FC3A4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B96F-F7DE-46E5-A0E1-53993DD94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3789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8AA7E-F641-4B4C-9845-61D44CAC7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58544F-C1D6-4505-8080-4AFB5FD071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816108-D3FF-4B8A-B8E1-04DB287337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5E34E7-9480-4014-A5D6-CAAEF0CF6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CA60-42B8-4F36-87A9-35B9541179F6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29D4EE-0FB7-47A9-813C-B0D4FEDD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15B173-ADEC-4825-BC2C-8DAEF9F4E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9B96F-F7DE-46E5-A0E1-53993DD94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46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DCC059-1241-4C8C-A37D-4C8A93F11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AA73AE-4F0F-4EEA-8236-0B428E80A1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0BB5FA-6E35-4987-BCD5-D68FF57555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0CA60-42B8-4F36-87A9-35B9541179F6}" type="datetimeFigureOut">
              <a:rPr lang="en-GB" smtClean="0"/>
              <a:t>19/02/2022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E8420-D6D7-4EB5-86EF-03B118D009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A786D-0222-4D58-9581-E0CCF9FA9C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9B96F-F7DE-46E5-A0E1-53993DD94C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83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08C68-0BE6-4E3C-998A-4DB8DCA3D8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Films2017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C34AAC-4D54-43BF-B2E2-66189D7AEC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Wise Owl</a:t>
            </a:r>
          </a:p>
        </p:txBody>
      </p:sp>
    </p:spTree>
    <p:extLst>
      <p:ext uri="{BB962C8B-B14F-4D97-AF65-F5344CB8AC3E}">
        <p14:creationId xmlns:p14="http://schemas.microsoft.com/office/powerpoint/2010/main" val="3461209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94A617-1BE9-4949-84F9-C5B3DBCEF95A}"/>
              </a:ext>
            </a:extLst>
          </p:cNvPr>
          <p:cNvGraphicFramePr>
            <a:graphicFrameLocks noGrp="1"/>
          </p:cNvGraphicFramePr>
          <p:nvPr/>
        </p:nvGraphicFramePr>
        <p:xfrm>
          <a:off x="1295400" y="2904014"/>
          <a:ext cx="9601200" cy="2194560"/>
        </p:xfrm>
        <a:graphic>
          <a:graphicData uri="http://schemas.openxmlformats.org/drawingml/2006/table">
            <a:tbl>
              <a:tblPr/>
              <a:tblGrid>
                <a:gridCol w="404986">
                  <a:extLst>
                    <a:ext uri="{9D8B030D-6E8A-4147-A177-3AD203B41FA5}">
                      <a16:colId xmlns:a16="http://schemas.microsoft.com/office/drawing/2014/main" val="2508659004"/>
                    </a:ext>
                  </a:extLst>
                </a:gridCol>
                <a:gridCol w="2859697">
                  <a:extLst>
                    <a:ext uri="{9D8B030D-6E8A-4147-A177-3AD203B41FA5}">
                      <a16:colId xmlns:a16="http://schemas.microsoft.com/office/drawing/2014/main" val="1268370944"/>
                    </a:ext>
                  </a:extLst>
                </a:gridCol>
                <a:gridCol w="854052">
                  <a:extLst>
                    <a:ext uri="{9D8B030D-6E8A-4147-A177-3AD203B41FA5}">
                      <a16:colId xmlns:a16="http://schemas.microsoft.com/office/drawing/2014/main" val="1887364431"/>
                    </a:ext>
                  </a:extLst>
                </a:gridCol>
                <a:gridCol w="633652">
                  <a:extLst>
                    <a:ext uri="{9D8B030D-6E8A-4147-A177-3AD203B41FA5}">
                      <a16:colId xmlns:a16="http://schemas.microsoft.com/office/drawing/2014/main" val="35531575"/>
                    </a:ext>
                  </a:extLst>
                </a:gridCol>
                <a:gridCol w="1749430">
                  <a:extLst>
                    <a:ext uri="{9D8B030D-6E8A-4147-A177-3AD203B41FA5}">
                      <a16:colId xmlns:a16="http://schemas.microsoft.com/office/drawing/2014/main" val="654456394"/>
                    </a:ext>
                  </a:extLst>
                </a:gridCol>
                <a:gridCol w="1115778">
                  <a:extLst>
                    <a:ext uri="{9D8B030D-6E8A-4147-A177-3AD203B41FA5}">
                      <a16:colId xmlns:a16="http://schemas.microsoft.com/office/drawing/2014/main" val="633679627"/>
                    </a:ext>
                  </a:extLst>
                </a:gridCol>
                <a:gridCol w="1253528">
                  <a:extLst>
                    <a:ext uri="{9D8B030D-6E8A-4147-A177-3AD203B41FA5}">
                      <a16:colId xmlns:a16="http://schemas.microsoft.com/office/drawing/2014/main" val="1763568430"/>
                    </a:ext>
                  </a:extLst>
                </a:gridCol>
                <a:gridCol w="730077">
                  <a:extLst>
                    <a:ext uri="{9D8B030D-6E8A-4147-A177-3AD203B41FA5}">
                      <a16:colId xmlns:a16="http://schemas.microsoft.com/office/drawing/2014/main" val="3170385227"/>
                    </a:ext>
                  </a:extLst>
                </a:gridCol>
              </a:tblGrid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2017 Highest Grossing Films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2A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35947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Rank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Release date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Run time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Distributor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Worldwide gross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Oscar nominations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F28400"/>
                          </a:solidFill>
                          <a:effectLst/>
                          <a:latin typeface="Calibri" panose="020F0502020204030204" pitchFamily="34" charset="0"/>
                        </a:rPr>
                        <a:t>Oscar wins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5286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 Wars: The Last Jedi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15/12/2017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1,332,539,889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987908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Beauty and the Beast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17/03/2017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1,263,521,126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83132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Fate of the Furious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14/04/2017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Universal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1,236,005,118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609219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Despicable Me 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30/06/2017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Universal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1,034,799,409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3372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Jumanji: Welcome to the Jungle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20/12/2017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Sony Pictures / Columbia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962,077,546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19538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Spider-Man: Homecoming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07/07/2017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Sony Pictures / Columbia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880,166,924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480746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Wolf Warrior 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27/07/2017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United Entertainment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870,325,439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6124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Guardians of the Galaxy Vol. 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05/05/2017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863,756,051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4939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Thor: Ragnarok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03/11/2017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Disney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853,983,911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39925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Wonder Woman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02/06/2017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Warner Bros.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822,303,505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8609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373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700-000002000000}"/>
              </a:ext>
            </a:extLst>
          </p:cNvPr>
          <p:cNvGraphicFramePr>
            <a:graphicFrameLocks/>
          </p:cNvGraphicFramePr>
          <p:nvPr/>
        </p:nvGraphicFramePr>
        <p:xfrm>
          <a:off x="3216000" y="2057400"/>
          <a:ext cx="5760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88638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700-000003000000}"/>
              </a:ext>
            </a:extLst>
          </p:cNvPr>
          <p:cNvGraphicFramePr>
            <a:graphicFrameLocks/>
          </p:cNvGraphicFramePr>
          <p:nvPr/>
        </p:nvGraphicFramePr>
        <p:xfrm>
          <a:off x="3216000" y="2057400"/>
          <a:ext cx="5760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46944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Microsoft Office PowerPoint</Application>
  <PresentationFormat>Widescreen</PresentationFormat>
  <Paragraphs>99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Films2017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Films2017</dc:title>
  <dc:creator>Andrew Gould</dc:creator>
  <cp:lastModifiedBy>Andrew Gould</cp:lastModifiedBy>
  <cp:revision>1</cp:revision>
  <dcterms:created xsi:type="dcterms:W3CDTF">2022-02-19T09:50:57Z</dcterms:created>
  <dcterms:modified xsi:type="dcterms:W3CDTF">2022-02-19T09:50:58Z</dcterms:modified>
</cp:coreProperties>
</file>